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569" r:id="rId2"/>
    <p:sldId id="603" r:id="rId3"/>
    <p:sldId id="597" r:id="rId4"/>
    <p:sldId id="604" r:id="rId5"/>
    <p:sldId id="606" r:id="rId6"/>
    <p:sldId id="608" r:id="rId7"/>
    <p:sldId id="610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 snapToGrid="0">
      <p:cViewPr varScale="1">
        <p:scale>
          <a:sx n="59" d="100"/>
          <a:sy n="59" d="100"/>
        </p:scale>
        <p:origin x="72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EF69A-4748-4004-AA01-A412EE2E7F77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58D93-4305-42C6-BA05-7EF26D87CC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335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69189-7E56-4F46-8850-252FA3E3CF2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863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A2A2F-95E0-40C8-AF1C-EF975B2604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0A63B4F-5A8D-45E1-A3B8-A7C3F905D8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88E567-607A-41C8-937D-328C1AEB1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E5009-185F-4115-AF8B-1B48FA6486DC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F22FB8-67D5-43F6-95BF-7A6FD2948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E24BB9-5893-409C-904A-2E72E23A8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C197E-0923-4624-B070-1D64F2748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148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B1567F-D801-4255-89D1-1325D885F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B8EC95B-CFE9-42CC-934D-584DB00A2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AC30B2-4853-49EF-9CEE-88432DFFB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E5009-185F-4115-AF8B-1B48FA6486DC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4081A0-E6B9-441E-A108-FE3E5DA26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EA6416-E55C-4614-9A3A-661026395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C197E-0923-4624-B070-1D64F2748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712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D6CF77-747C-4DCD-896D-D80182715D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CF1E4C6-F898-48CA-A283-EECAAD64B4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7C5042-1CA6-4302-B65B-3C7DC834C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E5009-185F-4115-AF8B-1B48FA6486DC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57E0E1-1116-4459-8966-191D1B89F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9A2FB2-E300-48F2-A551-18911E3D8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C197E-0923-4624-B070-1D64F2748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972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260341" y="0"/>
            <a:ext cx="6794500" cy="3322378"/>
          </a:xfrm>
          <a:custGeom>
            <a:avLst/>
            <a:gdLst>
              <a:gd name="connsiteX0" fmla="*/ 0 w 6794500"/>
              <a:gd name="connsiteY0" fmla="*/ 0 h 3322378"/>
              <a:gd name="connsiteX1" fmla="*/ 6794500 w 6794500"/>
              <a:gd name="connsiteY1" fmla="*/ 0 h 3322378"/>
              <a:gd name="connsiteX2" fmla="*/ 3380400 w 6794500"/>
              <a:gd name="connsiteY2" fmla="*/ 3322378 h 3322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94500" h="3322378">
                <a:moveTo>
                  <a:pt x="0" y="0"/>
                </a:moveTo>
                <a:lnTo>
                  <a:pt x="6794500" y="0"/>
                </a:lnTo>
                <a:lnTo>
                  <a:pt x="3380400" y="33223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8705792" y="0"/>
            <a:ext cx="3486208" cy="6858000"/>
          </a:xfrm>
          <a:custGeom>
            <a:avLst/>
            <a:gdLst>
              <a:gd name="connsiteX0" fmla="*/ 3486208 w 3486208"/>
              <a:gd name="connsiteY0" fmla="*/ 0 h 6858000"/>
              <a:gd name="connsiteX1" fmla="*/ 3486208 w 3486208"/>
              <a:gd name="connsiteY1" fmla="*/ 6858000 h 6858000"/>
              <a:gd name="connsiteX2" fmla="*/ 0 w 3486208"/>
              <a:gd name="connsiteY2" fmla="*/ 34119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86208" h="6858000">
                <a:moveTo>
                  <a:pt x="3486208" y="0"/>
                </a:moveTo>
                <a:lnTo>
                  <a:pt x="3486208" y="6858000"/>
                </a:lnTo>
                <a:lnTo>
                  <a:pt x="0" y="341199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5260341" y="3535622"/>
            <a:ext cx="6794500" cy="3322378"/>
          </a:xfrm>
          <a:custGeom>
            <a:avLst/>
            <a:gdLst>
              <a:gd name="connsiteX0" fmla="*/ 3414100 w 6794500"/>
              <a:gd name="connsiteY0" fmla="*/ 0 h 3322378"/>
              <a:gd name="connsiteX1" fmla="*/ 6794500 w 6794500"/>
              <a:gd name="connsiteY1" fmla="*/ 3322378 h 3322378"/>
              <a:gd name="connsiteX2" fmla="*/ 0 w 6794500"/>
              <a:gd name="connsiteY2" fmla="*/ 3322378 h 3322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94500" h="3322378">
                <a:moveTo>
                  <a:pt x="3414100" y="0"/>
                </a:moveTo>
                <a:lnTo>
                  <a:pt x="6794500" y="3322378"/>
                </a:lnTo>
                <a:lnTo>
                  <a:pt x="0" y="33223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341061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132286"/>
            <a:ext cx="12191999" cy="725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203451" y="771527"/>
            <a:ext cx="7785100" cy="676275"/>
          </a:xfrm>
          <a:prstGeom prst="rect">
            <a:avLst/>
          </a:prstGeom>
        </p:spPr>
        <p:txBody>
          <a:bodyPr/>
          <a:lstStyle>
            <a:lvl1pPr algn="ctr">
              <a:defRPr spc="-151"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203451" y="1422400"/>
            <a:ext cx="7785100" cy="279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spc="3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Your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4127059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40871E-9F8D-4231-A905-CCA0152B9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43028E-A394-4300-8E78-4B3BA1F42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2D69B1-64AC-4122-953A-00F3E1660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E5009-185F-4115-AF8B-1B48FA6486DC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C314AF-DBF4-4078-B0AA-811F8A84F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5BBA56-7CB6-49D3-9675-A1C031361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C197E-0923-4624-B070-1D64F2748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599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98445-4218-4F0F-88DF-BD479F67F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17EBA2-CEA0-462B-80CE-A623D8BE7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4FF0E4-7122-44FB-98E0-D549E011D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E5009-185F-4115-AF8B-1B48FA6486DC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F48A57-D017-4927-BC25-E4C2693B9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444FB6-57CD-4EAA-8A5F-EFC6FC8E0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C197E-0923-4624-B070-1D64F2748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436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F40D12-88DC-4BE6-A074-C24E1F96F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C3A0D3-31DB-4B5B-8451-3E273FEECE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6C10D17-33E8-4582-9B06-A5130BC09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C73298-007A-4A6D-84B2-EE421B557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E5009-185F-4115-AF8B-1B48FA6486DC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7DF0AAD-D446-4A8B-A5D8-4E56ED594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2A80D7-1039-4A38-ACE5-1C139C5B6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C197E-0923-4624-B070-1D64F2748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380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24A044-87CE-4978-90DB-C8F10976A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1C9E4E-E8D7-4611-9015-44F3384B8A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B90F6C5-9C45-42AF-B510-F223108E6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3413313-DA9C-4812-9D04-EC25F6381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B6C789A-1230-4ABF-8243-BD178C2BFA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2453CE7-D7FF-4B85-A3CD-03C34E48E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E5009-185F-4115-AF8B-1B48FA6486DC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861122B-B8E7-471A-9C6B-1748E59CF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2BB5AB0-73BC-4D0D-BDC7-73E8DE234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C197E-0923-4624-B070-1D64F2748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77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5CE4F-CD30-4426-A235-D574B532C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AB433CA-975C-4F8E-A0E3-64F699810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E5009-185F-4115-AF8B-1B48FA6486DC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564F7D3-9B97-4849-AA92-D48E57479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B7C732E-5E7D-4B43-B041-9B163A1CA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C197E-0923-4624-B070-1D64F2748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36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4DA06B1-779C-4675-B6D3-476734F7F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E5009-185F-4115-AF8B-1B48FA6486DC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5C93273-7643-491B-92C7-9D0FAE67D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3FFD21C-6D45-401A-9BEC-78CC6C092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C197E-0923-4624-B070-1D64F2748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977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530537-6CDF-4C5D-851D-F585ED8D3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74A11E-4190-4AD5-86F9-514A9FC07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133FA58-AF72-450A-9FB2-F2161E8039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28EC997-71FD-47EB-A492-17D23EECD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E5009-185F-4115-AF8B-1B48FA6486DC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87B89F-88B0-42A7-AE86-EACCC1D50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B2AE89-44E4-467B-ACF9-014051A9F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C197E-0923-4624-B070-1D64F2748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924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47274E-D654-4192-8C61-CE7F72F10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4B269D3-B712-4079-BA2B-16C9F67D07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ADE9C06-3AC5-44C1-B831-9324BA541B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5FE4CC-6360-489B-B14D-E7E1BCAE0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E5009-185F-4115-AF8B-1B48FA6486DC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C682E9-D4D5-4285-A19A-4663FA8E2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F60241-C2CD-476E-922B-5E0BA92E1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C197E-0923-4624-B070-1D64F2748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463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FD4DF8-8257-496A-A578-1B51F7924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49FD99-1197-4D70-9DA9-37EFF697C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5D93DB-0A5A-4BEC-8F6B-0214C9AAED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E5009-185F-4115-AF8B-1B48FA6486DC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68FFEF-4805-4D41-BEE5-BD1D0386D5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44EBD0-D998-41C1-B98B-579BB2AA37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C197E-0923-4624-B070-1D64F2748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572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demo=1&amp;base=LAW&amp;n=435815&amp;date=24.01.202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login.consultant.ru/link/?req=doc&amp;demo=1&amp;base=LAW&amp;n=435815&amp;date=24.01.2023&amp;dst=100082&amp;field=13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8297" y="2477143"/>
            <a:ext cx="7498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spc="-15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Внедрение механизма социального заказа в муниципалитете</a:t>
            </a:r>
            <a:endParaRPr kumimoji="0" lang="id-ID" sz="3600" b="1" i="0" u="none" strike="noStrike" kern="1200" cap="none" spc="-151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78379" y="418483"/>
            <a:ext cx="49625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Региональный модельный центр дополнительного образования детей Ставропольского края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019"/>
            <a:ext cx="1678379" cy="154025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130E21-73F6-46B9-AD6C-C63BA4FEE8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847" y="0"/>
            <a:ext cx="693115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DDDCB8-598B-4EAD-A2BF-22D58A283B8C}"/>
              </a:ext>
            </a:extLst>
          </p:cNvPr>
          <p:cNvSpPr txBox="1"/>
          <p:nvPr/>
        </p:nvSpPr>
        <p:spPr>
          <a:xfrm>
            <a:off x="419100" y="5613400"/>
            <a:ext cx="3246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Циклаури Александр Павлович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 юрисконсульт РМЦ</a:t>
            </a:r>
          </a:p>
        </p:txBody>
      </p:sp>
    </p:spTree>
    <p:extLst>
      <p:ext uri="{BB962C8B-B14F-4D97-AF65-F5344CB8AC3E}">
        <p14:creationId xmlns:p14="http://schemas.microsoft.com/office/powerpoint/2010/main" val="4083265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6FCD10C-B635-456B-852C-29446BA043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78379" cy="1540258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C7B7F41A-42B8-9F3B-424A-7D0B98069A55}"/>
              </a:ext>
            </a:extLst>
          </p:cNvPr>
          <p:cNvCxnSpPr/>
          <p:nvPr/>
        </p:nvCxnSpPr>
        <p:spPr>
          <a:xfrm>
            <a:off x="1324389" y="2598080"/>
            <a:ext cx="386769" cy="0"/>
          </a:xfrm>
          <a:prstGeom prst="line">
            <a:avLst/>
          </a:prstGeom>
          <a:noFill/>
          <a:ln w="38100" cap="flat">
            <a:solidFill>
              <a:schemeClr val="bg1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9A3C9A9E-D044-C12F-7585-6742B159EEE0}"/>
              </a:ext>
            </a:extLst>
          </p:cNvPr>
          <p:cNvCxnSpPr/>
          <p:nvPr/>
        </p:nvCxnSpPr>
        <p:spPr>
          <a:xfrm>
            <a:off x="1324389" y="3723224"/>
            <a:ext cx="386769" cy="0"/>
          </a:xfrm>
          <a:prstGeom prst="line">
            <a:avLst/>
          </a:prstGeom>
          <a:noFill/>
          <a:ln w="38100" cap="flat">
            <a:solidFill>
              <a:schemeClr val="bg1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25E518E6-2443-D55F-25DB-07B80232F0DA}"/>
              </a:ext>
            </a:extLst>
          </p:cNvPr>
          <p:cNvCxnSpPr/>
          <p:nvPr/>
        </p:nvCxnSpPr>
        <p:spPr>
          <a:xfrm>
            <a:off x="1324389" y="4766328"/>
            <a:ext cx="386769" cy="0"/>
          </a:xfrm>
          <a:prstGeom prst="line">
            <a:avLst/>
          </a:prstGeom>
          <a:noFill/>
          <a:ln w="38100" cap="flat">
            <a:solidFill>
              <a:schemeClr val="bg1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901AD663-422E-8AB1-7FC4-93B5FC5A820E}"/>
              </a:ext>
            </a:extLst>
          </p:cNvPr>
          <p:cNvCxnSpPr/>
          <p:nvPr/>
        </p:nvCxnSpPr>
        <p:spPr>
          <a:xfrm>
            <a:off x="1324389" y="5844592"/>
            <a:ext cx="386769" cy="0"/>
          </a:xfrm>
          <a:prstGeom prst="line">
            <a:avLst/>
          </a:prstGeom>
          <a:noFill/>
          <a:ln w="38100" cap="flat">
            <a:solidFill>
              <a:schemeClr val="bg1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CDCCA3F-0940-5B7A-E6EF-1F765BE24C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09219" y="4766328"/>
            <a:ext cx="1003878" cy="147604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56C4639-F6D2-9438-3DDF-C603477FFF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36100" y="4823869"/>
            <a:ext cx="1502692" cy="1218323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48399772-6DC8-8D56-6D0D-43C762B5E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661" y="3471224"/>
            <a:ext cx="2516950" cy="1535853"/>
          </a:xfrm>
          <a:prstGeom prst="rect">
            <a:avLst/>
          </a:prstGeom>
          <a:noFill/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5DA8A00-3DDD-BCB8-3BD6-74B35AC0317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825731" y="3359245"/>
            <a:ext cx="923892" cy="13261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D39BAB9-FAD9-8D72-AE5E-3B2335E9DF43}"/>
              </a:ext>
            </a:extLst>
          </p:cNvPr>
          <p:cNvSpPr txBox="1"/>
          <p:nvPr/>
        </p:nvSpPr>
        <p:spPr>
          <a:xfrm>
            <a:off x="3561153" y="3178448"/>
            <a:ext cx="1587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Социальный заказ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8501BA-ED63-BA18-C9D3-9E586C3F2242}"/>
              </a:ext>
            </a:extLst>
          </p:cNvPr>
          <p:cNvSpPr txBox="1"/>
          <p:nvPr/>
        </p:nvSpPr>
        <p:spPr>
          <a:xfrm>
            <a:off x="4112647" y="5964316"/>
            <a:ext cx="3504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Социальный сертификат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DB82DD-08ED-B4B9-7DEA-1E830B6E6E29}"/>
              </a:ext>
            </a:extLst>
          </p:cNvPr>
          <p:cNvSpPr txBox="1"/>
          <p:nvPr/>
        </p:nvSpPr>
        <p:spPr>
          <a:xfrm>
            <a:off x="7856773" y="4954974"/>
            <a:ext cx="3504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Исполнитель услуг</a:t>
            </a:r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82E79F21-477B-F50B-A133-C77AF4A4244B}"/>
              </a:ext>
            </a:extLst>
          </p:cNvPr>
          <p:cNvSpPr/>
          <p:nvPr/>
        </p:nvSpPr>
        <p:spPr>
          <a:xfrm rot="1459759">
            <a:off x="2177898" y="2872797"/>
            <a:ext cx="1424936" cy="23460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: вправо 16">
            <a:extLst>
              <a:ext uri="{FF2B5EF4-FFF2-40B4-BE49-F238E27FC236}">
                <a16:creationId xmlns:a16="http://schemas.microsoft.com/office/drawing/2014/main" id="{C82174F2-9934-1F06-218D-0A7A955EC3CB}"/>
              </a:ext>
            </a:extLst>
          </p:cNvPr>
          <p:cNvSpPr/>
          <p:nvPr/>
        </p:nvSpPr>
        <p:spPr>
          <a:xfrm rot="2904496">
            <a:off x="4709258" y="4037093"/>
            <a:ext cx="1512862" cy="265709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: вправо 17">
            <a:extLst>
              <a:ext uri="{FF2B5EF4-FFF2-40B4-BE49-F238E27FC236}">
                <a16:creationId xmlns:a16="http://schemas.microsoft.com/office/drawing/2014/main" id="{25BF0EF2-3BAA-F59D-7E0C-3B48778982D9}"/>
              </a:ext>
            </a:extLst>
          </p:cNvPr>
          <p:cNvSpPr/>
          <p:nvPr/>
        </p:nvSpPr>
        <p:spPr>
          <a:xfrm rot="20699966">
            <a:off x="6731694" y="4933354"/>
            <a:ext cx="1651509" cy="259022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: вправо 18">
            <a:extLst>
              <a:ext uri="{FF2B5EF4-FFF2-40B4-BE49-F238E27FC236}">
                <a16:creationId xmlns:a16="http://schemas.microsoft.com/office/drawing/2014/main" id="{D9402ECA-E650-005A-2D53-FEECFCBEE666}"/>
              </a:ext>
            </a:extLst>
          </p:cNvPr>
          <p:cNvSpPr/>
          <p:nvPr/>
        </p:nvSpPr>
        <p:spPr>
          <a:xfrm rot="21027358">
            <a:off x="2267384" y="5374418"/>
            <a:ext cx="2731670" cy="284199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: вправо 19">
            <a:extLst>
              <a:ext uri="{FF2B5EF4-FFF2-40B4-BE49-F238E27FC236}">
                <a16:creationId xmlns:a16="http://schemas.microsoft.com/office/drawing/2014/main" id="{C9FBF2A8-FA1C-E39B-4F1A-2046483C7AA0}"/>
              </a:ext>
            </a:extLst>
          </p:cNvPr>
          <p:cNvSpPr/>
          <p:nvPr/>
        </p:nvSpPr>
        <p:spPr>
          <a:xfrm rot="626698">
            <a:off x="4969465" y="3852363"/>
            <a:ext cx="3388312" cy="231207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262F3AA-9F5E-37D2-8CA8-C967B0A90603}"/>
              </a:ext>
            </a:extLst>
          </p:cNvPr>
          <p:cNvSpPr txBox="1"/>
          <p:nvPr/>
        </p:nvSpPr>
        <p:spPr>
          <a:xfrm rot="627278">
            <a:off x="5010921" y="3577595"/>
            <a:ext cx="3504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Субсидия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C6C11F9-BC59-26A4-122B-5F0B0B441624}"/>
              </a:ext>
            </a:extLst>
          </p:cNvPr>
          <p:cNvSpPr txBox="1"/>
          <p:nvPr/>
        </p:nvSpPr>
        <p:spPr>
          <a:xfrm>
            <a:off x="5118455" y="2510454"/>
            <a:ext cx="63634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</a:rPr>
              <a:t>Реализация дополнительных образовательных программ (за исключением дополнительных предпрофессиональных программ в области искусств) включается в систему социального заказа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D7F60E-C0AD-44ED-D4B6-A51D1DB793D0}"/>
              </a:ext>
            </a:extLst>
          </p:cNvPr>
          <p:cNvSpPr txBox="1"/>
          <p:nvPr/>
        </p:nvSpPr>
        <p:spPr>
          <a:xfrm>
            <a:off x="2679462" y="284261"/>
            <a:ext cx="4877986" cy="420628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tabLst>
                <a:tab pos="270510" algn="l"/>
              </a:tabLst>
            </a:pPr>
            <a:r>
              <a:rPr lang="ru-RU" sz="1600" b="1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Федеральный закон от 28.12.2022 № 568-ФЗ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3BAF51E-312C-4CD5-E0B6-65D5EECCD6A4}"/>
              </a:ext>
            </a:extLst>
          </p:cNvPr>
          <p:cNvSpPr txBox="1"/>
          <p:nvPr/>
        </p:nvSpPr>
        <p:spPr>
          <a:xfrm>
            <a:off x="5887446" y="1389938"/>
            <a:ext cx="4877986" cy="42062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tabLst>
                <a:tab pos="270510" algn="l"/>
              </a:tabLst>
            </a:pPr>
            <a:r>
              <a:rPr lang="ru-RU" sz="1600" b="1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Федеральный закон от 13.07.2020 № 189-ФЗ</a:t>
            </a:r>
          </a:p>
        </p:txBody>
      </p:sp>
      <p:sp>
        <p:nvSpPr>
          <p:cNvPr id="28" name="Стрелка: вправо 27">
            <a:extLst>
              <a:ext uri="{FF2B5EF4-FFF2-40B4-BE49-F238E27FC236}">
                <a16:creationId xmlns:a16="http://schemas.microsoft.com/office/drawing/2014/main" id="{0DD16AC2-AF1A-D0C5-369E-3B1A79E375BF}"/>
              </a:ext>
            </a:extLst>
          </p:cNvPr>
          <p:cNvSpPr/>
          <p:nvPr/>
        </p:nvSpPr>
        <p:spPr>
          <a:xfrm rot="1459759">
            <a:off x="4983132" y="946586"/>
            <a:ext cx="1424936" cy="23460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: вправо 28">
            <a:extLst>
              <a:ext uri="{FF2B5EF4-FFF2-40B4-BE49-F238E27FC236}">
                <a16:creationId xmlns:a16="http://schemas.microsoft.com/office/drawing/2014/main" id="{F453EC8C-716E-4BBB-EBB0-6B5E0DE2DC95}"/>
              </a:ext>
            </a:extLst>
          </p:cNvPr>
          <p:cNvSpPr/>
          <p:nvPr/>
        </p:nvSpPr>
        <p:spPr>
          <a:xfrm rot="5400000">
            <a:off x="7416308" y="2024572"/>
            <a:ext cx="646331" cy="23460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785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6FCD10C-B635-456B-852C-29446BA043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78379" cy="15402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00E49F-EF2D-C4BC-C798-113384C3525B}"/>
              </a:ext>
            </a:extLst>
          </p:cNvPr>
          <p:cNvSpPr txBox="1"/>
          <p:nvPr/>
        </p:nvSpPr>
        <p:spPr>
          <a:xfrm>
            <a:off x="3553689" y="3883548"/>
            <a:ext cx="5084619" cy="152862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tabLst>
                <a:tab pos="270510" algn="l"/>
              </a:tabLst>
            </a:pPr>
            <a:r>
              <a:rPr lang="ru-RU" sz="1600" b="1" dirty="0">
                <a:solidFill>
                  <a:srgbClr val="0070C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Оформляется исполнительно-распорядительным актом органа местного самоуправления муниципального образования на муниципальном уровне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E81EC7-4093-BDA5-34B6-B90C34E0B979}"/>
              </a:ext>
            </a:extLst>
          </p:cNvPr>
          <p:cNvSpPr txBox="1"/>
          <p:nvPr/>
        </p:nvSpPr>
        <p:spPr>
          <a:xfrm>
            <a:off x="2478630" y="246909"/>
            <a:ext cx="82281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Решение об организации оказания государственных (муниципальных) услуг в социальной сфере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DFF8BD-0C96-20EE-FAA0-5B17C95FCBB8}"/>
              </a:ext>
            </a:extLst>
          </p:cNvPr>
          <p:cNvSpPr txBox="1"/>
          <p:nvPr/>
        </p:nvSpPr>
        <p:spPr>
          <a:xfrm>
            <a:off x="3477087" y="2184493"/>
            <a:ext cx="5237825" cy="7899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tabLst>
                <a:tab pos="270510" algn="l"/>
              </a:tabLst>
            </a:pPr>
            <a:r>
              <a:rPr lang="ru-RU" sz="1600" b="1" dirty="0">
                <a:solidFill>
                  <a:srgbClr val="0070C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Должно быть принято до 31 января 2023 года (часть 3 статьи 28 Федерального закона № 189-ФЗ</a:t>
            </a:r>
          </a:p>
        </p:txBody>
      </p:sp>
    </p:spTree>
    <p:extLst>
      <p:ext uri="{BB962C8B-B14F-4D97-AF65-F5344CB8AC3E}">
        <p14:creationId xmlns:p14="http://schemas.microsoft.com/office/powerpoint/2010/main" val="696791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6FCD10C-B635-456B-852C-29446BA043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78379" cy="15402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00E49F-EF2D-C4BC-C798-113384C3525B}"/>
              </a:ext>
            </a:extLst>
          </p:cNvPr>
          <p:cNvSpPr txBox="1"/>
          <p:nvPr/>
        </p:nvSpPr>
        <p:spPr>
          <a:xfrm>
            <a:off x="479729" y="2597716"/>
            <a:ext cx="7243844" cy="7899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tabLst>
                <a:tab pos="270510" algn="l"/>
              </a:tabLst>
            </a:pPr>
            <a:r>
              <a:rPr lang="ru-RU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Для органов местного самоуправления требования к принятию решения установлены пунктом 4 ПП РФ </a:t>
            </a:r>
            <a:r>
              <a:rPr lang="ru-RU" sz="1600" b="1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 13.10.2020 № 1678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E81EC7-4093-BDA5-34B6-B90C34E0B979}"/>
              </a:ext>
            </a:extLst>
          </p:cNvPr>
          <p:cNvSpPr txBox="1"/>
          <p:nvPr/>
        </p:nvSpPr>
        <p:spPr>
          <a:xfrm>
            <a:off x="1544715" y="246909"/>
            <a:ext cx="102980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Общие требования к принятию решений органами государственной власти субъектов Российской Федерации (органами местного самоуправления) об организации оказания государственных (муниципальных) услуг в социальной сфере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DFF8BD-0C96-20EE-FAA0-5B17C95FCBB8}"/>
              </a:ext>
            </a:extLst>
          </p:cNvPr>
          <p:cNvSpPr txBox="1"/>
          <p:nvPr/>
        </p:nvSpPr>
        <p:spPr>
          <a:xfrm>
            <a:off x="479729" y="1997137"/>
            <a:ext cx="7243844" cy="42062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tabLst>
                <a:tab pos="270510" algn="l"/>
              </a:tabLst>
            </a:pPr>
            <a:r>
              <a:rPr lang="ru-RU" sz="1600" b="1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Установлены Постановлением Правительства РФ от 13.10.2020 № 1678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FFD80D-7FE0-074B-6F48-DCD6B5A3547E}"/>
              </a:ext>
            </a:extLst>
          </p:cNvPr>
          <p:cNvSpPr txBox="1"/>
          <p:nvPr/>
        </p:nvSpPr>
        <p:spPr>
          <a:xfrm>
            <a:off x="479729" y="3745181"/>
            <a:ext cx="11096753" cy="243143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42900" algn="just">
              <a:spcBef>
                <a:spcPts val="1200"/>
              </a:spcBef>
            </a:pPr>
            <a:r>
              <a:rPr lang="ru-RU" sz="16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4. Решение органа местного самоуправления должно содержать:</a:t>
            </a:r>
          </a:p>
          <a:p>
            <a:pPr indent="342900" algn="just">
              <a:spcBef>
                <a:spcPts val="1200"/>
              </a:spcBef>
            </a:pPr>
            <a:r>
              <a:rPr lang="ru-RU" sz="16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а) перечень муниципальных услуг в социальной сфере, включенных в муниципальные социальные заказы, по которым исполнителей планируется определять путем отбора исполнителей услуг;</a:t>
            </a:r>
          </a:p>
          <a:p>
            <a:pPr indent="342900" algn="just">
              <a:spcBef>
                <a:spcPts val="1200"/>
              </a:spcBef>
            </a:pPr>
            <a:r>
              <a:rPr lang="ru-RU" sz="16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б) план апробации механизмов организации оказания муниципальных услуг в социальной сфере;</a:t>
            </a:r>
          </a:p>
          <a:p>
            <a:pPr indent="342900" algn="just">
              <a:spcBef>
                <a:spcPts val="1200"/>
              </a:spcBef>
            </a:pPr>
            <a:r>
              <a:rPr lang="ru-RU" sz="16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в) значения показателей эффективности организации оказания муниципальных услуг в социальной сфере в соответствии с Федеральным </a:t>
            </a:r>
            <a:r>
              <a:rPr lang="ru-RU" sz="1600" u="none" strike="noStrike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законом</a:t>
            </a:r>
            <a:r>
              <a:rPr lang="ru-RU" sz="16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;</a:t>
            </a:r>
          </a:p>
          <a:p>
            <a:pPr indent="342900" algn="just">
              <a:spcBef>
                <a:spcPts val="1200"/>
              </a:spcBef>
            </a:pPr>
            <a:r>
              <a:rPr lang="ru-RU" sz="16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г) порядок, условия и сроки применения положений </a:t>
            </a:r>
            <a:r>
              <a:rPr lang="ru-RU" sz="1600" u="none" strike="noStrike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статьи 8</a:t>
            </a:r>
            <a:r>
              <a:rPr lang="ru-RU" sz="16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Федерального закона.</a:t>
            </a:r>
          </a:p>
        </p:txBody>
      </p:sp>
    </p:spTree>
    <p:extLst>
      <p:ext uri="{BB962C8B-B14F-4D97-AF65-F5344CB8AC3E}">
        <p14:creationId xmlns:p14="http://schemas.microsoft.com/office/powerpoint/2010/main" val="604305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6FCD10C-B635-456B-852C-29446BA043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78379" cy="154025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DE81EC7-4093-BDA5-34B6-B90C34E0B979}"/>
              </a:ext>
            </a:extLst>
          </p:cNvPr>
          <p:cNvSpPr txBox="1"/>
          <p:nvPr/>
        </p:nvSpPr>
        <p:spPr>
          <a:xfrm>
            <a:off x="1544715" y="246909"/>
            <a:ext cx="10298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Решение органа местного самоуправления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DFF8BD-0C96-20EE-FAA0-5B17C95FCBB8}"/>
              </a:ext>
            </a:extLst>
          </p:cNvPr>
          <p:cNvSpPr txBox="1"/>
          <p:nvPr/>
        </p:nvSpPr>
        <p:spPr>
          <a:xfrm>
            <a:off x="435007" y="1828204"/>
            <a:ext cx="7625918" cy="42062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tabLst>
                <a:tab pos="270510" algn="l"/>
              </a:tabLst>
            </a:pPr>
            <a:r>
              <a:rPr lang="ru-RU" sz="1600" b="1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Утвердить решение постановлением местной администрации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FFD80D-7FE0-074B-6F48-DCD6B5A3547E}"/>
              </a:ext>
            </a:extLst>
          </p:cNvPr>
          <p:cNvSpPr txBox="1"/>
          <p:nvPr/>
        </p:nvSpPr>
        <p:spPr>
          <a:xfrm>
            <a:off x="435007" y="2248832"/>
            <a:ext cx="11478828" cy="34163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42900" algn="just">
              <a:spcBef>
                <a:spcPts val="1200"/>
              </a:spcBef>
            </a:pPr>
            <a:r>
              <a:rPr lang="ru-RU" sz="1600" b="1" u="sng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Включить</a:t>
            </a:r>
            <a:r>
              <a:rPr lang="ru-RU" sz="16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в решение органа местного самоуправления следующие положения:</a:t>
            </a:r>
          </a:p>
          <a:p>
            <a:pPr marL="342900" indent="-342900" algn="just">
              <a:spcBef>
                <a:spcPts val="1200"/>
              </a:spcBef>
              <a:buAutoNum type="arabicPeriod"/>
            </a:pPr>
            <a:r>
              <a:rPr lang="ru-RU" sz="16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Установить, что в целях выполнения требований, предусмотренных статьей 8 и частью 3 статьи 28 Федерального закона, в </a:t>
            </a:r>
            <a:r>
              <a:rPr lang="ru-RU" sz="1600" b="1" i="1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муниципальном образовании </a:t>
            </a:r>
            <a:r>
              <a:rPr lang="ru-RU" sz="16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применяются нормы постановления Правительства Ставропольского края от 28 января 2021 г. № 24-п «Об организации оказания государственных услуг в социальной сфере при формировании государственного социального заказа на территории Ставропольского края»</a:t>
            </a:r>
          </a:p>
          <a:p>
            <a:pPr marL="342900" indent="-342900" algn="just">
              <a:spcBef>
                <a:spcPts val="1200"/>
              </a:spcBef>
              <a:buAutoNum type="arabicPeriod"/>
            </a:pPr>
            <a:r>
              <a:rPr lang="ru-RU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Определить, что функции и полномочия рабочей группы по организации оказания муниципальных услуг в социальной сфере в рамках муниципальной услуги «Реализация дополнительных общеразвивающих программ» осуществляет муниципальная межведомственная рабочая группа по внедрению Целевой модели ДОД</a:t>
            </a:r>
          </a:p>
          <a:p>
            <a:pPr marL="342900" indent="-342900" algn="just">
              <a:spcBef>
                <a:spcPts val="1200"/>
              </a:spcBef>
              <a:buAutoNum type="arabicPeriod"/>
            </a:pPr>
            <a:r>
              <a:rPr lang="ru-RU" sz="16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Утвердить перечень услуг </a:t>
            </a:r>
            <a:r>
              <a:rPr lang="ru-RU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«Реализация дополнительных общеразвивающих программ» с указанием УИН</a:t>
            </a:r>
            <a:endParaRPr lang="ru-RU" sz="1600" dirty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 algn="just">
              <a:spcBef>
                <a:spcPts val="1200"/>
              </a:spcBef>
              <a:buAutoNum type="arabicPeriod"/>
            </a:pPr>
            <a:r>
              <a:rPr lang="ru-RU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Распространить действие постановления на все правоотношения, возникшие с 31 января 2023 года</a:t>
            </a:r>
            <a:endParaRPr lang="ru-RU" sz="1600" dirty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946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6FCD10C-B635-456B-852C-29446BA043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78379" cy="15402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0A0556-D6F4-F1FE-D472-787D9E3A0070}"/>
              </a:ext>
            </a:extLst>
          </p:cNvPr>
          <p:cNvSpPr txBox="1"/>
          <p:nvPr/>
        </p:nvSpPr>
        <p:spPr>
          <a:xfrm>
            <a:off x="435007" y="1828204"/>
            <a:ext cx="7625918" cy="115929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tabLst>
                <a:tab pos="270510" algn="l"/>
              </a:tabLst>
            </a:pPr>
            <a:r>
              <a:rPr lang="ru-RU" sz="1600" b="1" dirty="0">
                <a:solidFill>
                  <a:srgbClr val="0070C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Утвердить до 01.03.2023</a:t>
            </a:r>
          </a:p>
          <a:p>
            <a:pPr marL="342900" lvl="0" indent="-342900" algn="just">
              <a:lnSpc>
                <a:spcPct val="150000"/>
              </a:lnSpc>
              <a:buAutoNum type="arabicPeriod"/>
              <a:tabLst>
                <a:tab pos="270510" algn="l"/>
              </a:tabLst>
            </a:pPr>
            <a:r>
              <a:rPr lang="ru-RU" sz="16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Порядок формирования муниципального социального заказа</a:t>
            </a:r>
          </a:p>
          <a:p>
            <a:pPr marL="342900" lvl="0" indent="-342900" algn="just">
              <a:lnSpc>
                <a:spcPct val="150000"/>
              </a:lnSpc>
              <a:buAutoNum type="arabicPeriod"/>
              <a:tabLst>
                <a:tab pos="270510" algn="l"/>
              </a:tabLst>
            </a:pPr>
            <a:r>
              <a:rPr lang="ru-RU" sz="1600" b="1" dirty="0">
                <a:solidFill>
                  <a:srgbClr val="0070C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Муниципальный социальный заказ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ADA0E2-DD65-DC83-02C2-3FFD717858C0}"/>
              </a:ext>
            </a:extLst>
          </p:cNvPr>
          <p:cNvSpPr txBox="1"/>
          <p:nvPr/>
        </p:nvSpPr>
        <p:spPr>
          <a:xfrm>
            <a:off x="1544715" y="246909"/>
            <a:ext cx="10298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Утверждение муниципального социального заказа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8DE3E5-A64A-09AE-6250-1EB784B23209}"/>
              </a:ext>
            </a:extLst>
          </p:cNvPr>
          <p:cNvSpPr txBox="1"/>
          <p:nvPr/>
        </p:nvSpPr>
        <p:spPr>
          <a:xfrm>
            <a:off x="6508576" y="3096640"/>
            <a:ext cx="5443082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Форма социального заказа утверждена Постановлением Правительства Российской Федерации от 15.10.2020 г. № 1694</a:t>
            </a:r>
          </a:p>
          <a:p>
            <a:pPr algn="ctr"/>
            <a:endParaRPr lang="ru-RU" sz="1900" dirty="0">
              <a:solidFill>
                <a:srgbClr val="99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189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6FCD10C-B635-456B-852C-29446BA043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78379" cy="15402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0A0556-D6F4-F1FE-D472-787D9E3A0070}"/>
              </a:ext>
            </a:extLst>
          </p:cNvPr>
          <p:cNvSpPr txBox="1"/>
          <p:nvPr/>
        </p:nvSpPr>
        <p:spPr>
          <a:xfrm>
            <a:off x="2121765" y="3024310"/>
            <a:ext cx="7625918" cy="226728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AutoNum type="arabicPeriod"/>
              <a:tabLst>
                <a:tab pos="270510" algn="l"/>
              </a:tabLst>
            </a:pPr>
            <a:r>
              <a:rPr lang="ru-RU" sz="16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Порядок формирования реестра исполнителей услуг</a:t>
            </a:r>
          </a:p>
          <a:p>
            <a:pPr marL="342900" lvl="0" indent="-342900" algn="just">
              <a:lnSpc>
                <a:spcPct val="150000"/>
              </a:lnSpc>
              <a:buAutoNum type="arabicPeriod"/>
              <a:tabLst>
                <a:tab pos="270510" algn="l"/>
              </a:tabLst>
            </a:pPr>
            <a:r>
              <a:rPr lang="ru-RU" sz="16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Порядок формирования в электронном виде социальных сертификатов</a:t>
            </a:r>
          </a:p>
          <a:p>
            <a:pPr marL="342900" lvl="0" indent="-342900" algn="just">
              <a:lnSpc>
                <a:spcPct val="150000"/>
              </a:lnSpc>
              <a:buAutoNum type="arabicPeriod"/>
              <a:tabLst>
                <a:tab pos="270510" algn="l"/>
              </a:tabLst>
            </a:pPr>
            <a:r>
              <a:rPr lang="ru-RU" sz="16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Правила заключения в электронной форме и подписания усиленной ЭЦП соглашений о финансовом обеспечении (возмещении) затрат</a:t>
            </a:r>
          </a:p>
          <a:p>
            <a:pPr marL="342900" lvl="0" indent="-342900" algn="just">
              <a:lnSpc>
                <a:spcPct val="150000"/>
              </a:lnSpc>
              <a:buAutoNum type="arabicPeriod"/>
              <a:tabLst>
                <a:tab pos="270510" algn="l"/>
              </a:tabLst>
            </a:pPr>
            <a:r>
              <a:rPr lang="ru-RU" sz="16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Типовую форму соглашения, заключаемого по результатам отбора исполнителей услуг в социальной сфере</a:t>
            </a:r>
            <a:endParaRPr lang="ru-RU" sz="1600" b="1" dirty="0">
              <a:solidFill>
                <a:srgbClr val="0070C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ADA0E2-DD65-DC83-02C2-3FFD717858C0}"/>
              </a:ext>
            </a:extLst>
          </p:cNvPr>
          <p:cNvSpPr txBox="1"/>
          <p:nvPr/>
        </p:nvSpPr>
        <p:spPr>
          <a:xfrm>
            <a:off x="1544715" y="246909"/>
            <a:ext cx="10298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Дополнительные НПА в сфере социального заказа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566A26-98E4-FE2B-4775-7138AA1D80D9}"/>
              </a:ext>
            </a:extLst>
          </p:cNvPr>
          <p:cNvSpPr txBox="1"/>
          <p:nvPr/>
        </p:nvSpPr>
        <p:spPr>
          <a:xfrm>
            <a:off x="2121765" y="2084757"/>
            <a:ext cx="7625918" cy="42062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tabLst>
                <a:tab pos="270510" algn="l"/>
              </a:tabLst>
            </a:pPr>
            <a:r>
              <a:rPr lang="ru-RU" sz="1600" b="1" dirty="0">
                <a:solidFill>
                  <a:srgbClr val="0070C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 01 июня 2023 года утвердить:</a:t>
            </a:r>
          </a:p>
        </p:txBody>
      </p:sp>
    </p:spTree>
    <p:extLst>
      <p:ext uri="{BB962C8B-B14F-4D97-AF65-F5344CB8AC3E}">
        <p14:creationId xmlns:p14="http://schemas.microsoft.com/office/powerpoint/2010/main" val="30095423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448</Words>
  <Application>Microsoft Office PowerPoint</Application>
  <PresentationFormat>Широкоэкранный</PresentationFormat>
  <Paragraphs>41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Aller Bold</vt:lpstr>
      <vt:lpstr>Arial</vt:lpstr>
      <vt:lpstr>Calibri</vt:lpstr>
      <vt:lpstr>Calibri Light</vt:lpstr>
      <vt:lpstr>Roboto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Краевой центр экологии туризма и краеведения ГБУДО</dc:creator>
  <cp:lastModifiedBy>Краевой центр экологии туризма и краеведения ГБУДО</cp:lastModifiedBy>
  <cp:revision>9</cp:revision>
  <dcterms:created xsi:type="dcterms:W3CDTF">2022-02-03T06:48:41Z</dcterms:created>
  <dcterms:modified xsi:type="dcterms:W3CDTF">2023-08-28T13:48:59Z</dcterms:modified>
</cp:coreProperties>
</file>